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8" r:id="rId5"/>
    <p:sldId id="280" r:id="rId6"/>
    <p:sldId id="282" r:id="rId7"/>
    <p:sldId id="281" r:id="rId8"/>
    <p:sldId id="285" r:id="rId9"/>
    <p:sldId id="284" r:id="rId10"/>
    <p:sldId id="287" r:id="rId11"/>
    <p:sldId id="286" r:id="rId12"/>
    <p:sldId id="289" r:id="rId13"/>
    <p:sldId id="291" r:id="rId14"/>
    <p:sldId id="293" r:id="rId15"/>
    <p:sldId id="290" r:id="rId16"/>
    <p:sldId id="258" r:id="rId17"/>
    <p:sldId id="296" r:id="rId18"/>
    <p:sldId id="261" r:id="rId19"/>
    <p:sldId id="260" r:id="rId20"/>
    <p:sldId id="269" r:id="rId21"/>
    <p:sldId id="265" r:id="rId22"/>
    <p:sldId id="266" r:id="rId23"/>
    <p:sldId id="267" r:id="rId24"/>
    <p:sldId id="271" r:id="rId25"/>
    <p:sldId id="272" r:id="rId26"/>
    <p:sldId id="273" r:id="rId27"/>
    <p:sldId id="298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701A1F-B527-23E3-6B51-21188D132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EA5A2FC-6714-D8AD-8CD6-D064344DB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CC399B-7912-60C4-77EA-82FB10DC1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2A20-90EC-4B11-92CD-F98589921977}" type="datetimeFigureOut">
              <a:rPr lang="fr-FR" smtClean="0"/>
              <a:t>26/04/2023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4FEDBB-2DEF-51DC-D7D9-588FE5A03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B7FCCB-B037-64CC-752D-F59E0359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53D73-193D-4932-842D-C1ED2BB2CD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1363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18DC3F-0EB1-DD31-253A-FCAB70C35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1C69154-1347-0888-35C6-9AAD08037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9CB298-439F-F302-DB49-9A1D4E6A7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2A20-90EC-4B11-92CD-F98589921977}" type="datetimeFigureOut">
              <a:rPr lang="fr-FR" smtClean="0"/>
              <a:t>26/04/2023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F5FBD8-8732-583A-DC03-D45B4B97F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62C7D9-C75C-FF7C-1C9A-23F3BCA2F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53D73-193D-4932-842D-C1ED2BB2CD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615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7F620C0-1E09-EA1B-868C-09DD8D668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31FF603-82EE-BFA5-7EBF-46DEF6470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0A1185-1AEE-31FB-3182-4AC1C0FD7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2A20-90EC-4B11-92CD-F98589921977}" type="datetimeFigureOut">
              <a:rPr lang="fr-FR" smtClean="0"/>
              <a:t>26/04/2023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6431A8-661E-CE89-DD0F-39EFD50D9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9156A0-79B9-6764-3126-8D3620670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53D73-193D-4932-842D-C1ED2BB2CD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97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11BBD3-8E9B-4E6B-08C3-DFB7CCC33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1C4AEF-1591-324E-8263-9E5EE711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AF58FB-7D64-89ED-9868-C4CE5D3F9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2A20-90EC-4B11-92CD-F98589921977}" type="datetimeFigureOut">
              <a:rPr lang="fr-FR" smtClean="0"/>
              <a:t>26/04/2023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BCD08A-3CF7-FACE-480B-541D2B6DD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D99E02-9CB6-37F5-E7F3-BA6F8E499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53D73-193D-4932-842D-C1ED2BB2CD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7327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7D21BA-FE44-7154-EB47-D63FAE25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1F50C4-14E6-703F-EC42-F2AA1EE38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92026D-8E35-A4CF-E9F3-0AAF1D300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2A20-90EC-4B11-92CD-F98589921977}" type="datetimeFigureOut">
              <a:rPr lang="fr-FR" smtClean="0"/>
              <a:t>26/04/2023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25DED1-1274-846B-1A38-3FBCFC4B7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509C51-1961-57F9-250F-3728FBF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53D73-193D-4932-842D-C1ED2BB2CD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55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EAD00E-24DD-9A8A-29A6-9E72B949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47FF19-E122-28A3-B029-324F0820A1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F22C465-5FEB-D0C7-D4E2-EBA189FAE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099AC95-8971-23F4-378A-16F35248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2A20-90EC-4B11-92CD-F98589921977}" type="datetimeFigureOut">
              <a:rPr lang="fr-FR" smtClean="0"/>
              <a:t>26/04/2023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B04CE2F-6472-C1E4-E010-D587BA720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D157439-2FF2-FE26-AE5B-8136FEA64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53D73-193D-4932-842D-C1ED2BB2CD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512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B332E8-E4D2-2386-5F4B-471902766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DF48AC-C897-64ED-195E-FE17B23D1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B472489-2AF8-CA66-B581-9FF30FCDE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C55CECD-8D5D-CD5D-1C09-387A3A934B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73E7F93-7C23-3641-6226-D966ACB5B9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97F69FB-2F80-F228-F2AF-2790CB6E5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2A20-90EC-4B11-92CD-F98589921977}" type="datetimeFigureOut">
              <a:rPr lang="fr-FR" smtClean="0"/>
              <a:t>26/04/2023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23EC6B3-A10F-693A-06EE-B36D3843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3BE6905-C005-BEAA-B46D-E8953A27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53D73-193D-4932-842D-C1ED2BB2CD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6841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BA30C-8351-1D35-BE2F-E017E0E53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B9DA5D4-951A-5910-0E3A-C75753E5E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2A20-90EC-4B11-92CD-F98589921977}" type="datetimeFigureOut">
              <a:rPr lang="fr-FR" smtClean="0"/>
              <a:t>26/04/2023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8E424C7-31DD-48EA-E570-48E32D42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3B2277-9B1B-067D-CACC-247D02875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53D73-193D-4932-842D-C1ED2BB2CD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890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D3B7B0E-4C4B-2D9F-6339-B641BF526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2A20-90EC-4B11-92CD-F98589921977}" type="datetimeFigureOut">
              <a:rPr lang="fr-FR" smtClean="0"/>
              <a:t>26/04/2023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AC9C55D-3E4A-B98E-E82C-5BE455958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979337-78AF-0C4E-6A32-06AA74995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53D73-193D-4932-842D-C1ED2BB2CD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1897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33CC25-0AC9-AF53-7639-6FB60AA01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3D9080-3D13-CD97-801F-A244C50D1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E49D4D2-FD92-FF01-FEEB-1C8320996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726A645-423B-F7AB-8B6C-EE471FBDD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2A20-90EC-4B11-92CD-F98589921977}" type="datetimeFigureOut">
              <a:rPr lang="fr-FR" smtClean="0"/>
              <a:t>26/04/2023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73E9554-8709-D27A-8055-6164F4FC0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1A24412-FE92-3475-C4D4-39707FD5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53D73-193D-4932-842D-C1ED2BB2CD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5822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B3E3C2-31B7-11CF-93E3-A3477B9FA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EDBC17D-412A-165F-71D2-46DD4F22E8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2A8B81-D16E-74DB-DD5A-868CCA275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4620DB-719D-7069-97B9-919BB3BCA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2A20-90EC-4B11-92CD-F98589921977}" type="datetimeFigureOut">
              <a:rPr lang="fr-FR" smtClean="0"/>
              <a:t>26/04/2023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69593B-AE4F-F51B-1248-7C0FD6E3B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0ED1917-897E-7307-8198-75C148174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53D73-193D-4932-842D-C1ED2BB2CD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491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FF393A7-D4EB-1068-08A2-57C00EE65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5324E9-1FDC-CFEF-D2B9-F6FE50787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6005A6-4056-9CD2-71A1-6121743A3E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C2A20-90EC-4B11-92CD-F98589921977}" type="datetimeFigureOut">
              <a:rPr lang="fr-FR" smtClean="0"/>
              <a:t>26/04/2023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1B6178-64FC-0856-56FE-41A28B8DF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97A6E0-6DC8-433A-A3AD-E60E52424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53D73-193D-4932-842D-C1ED2BB2CD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829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domainpictures.net/view-image.php?image=67849&amp;picture=seattle-nights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www.flickr.com/photos/seattlecitycouncil/5877476699/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535310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21341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united-states/washington/seattle/towers-in-the-city-seattle-washington.jpg.php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eattlecitycouncil/5877476699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commons.wikimedia.org/wiki/file:university_of_washington,_seattle,_wa.jp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travel.org/en/Seattle/Ballard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E5E7415B-4E83-E449-4713-475B3E270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6519" y="5409398"/>
            <a:ext cx="6506678" cy="1251283"/>
          </a:xfrm>
        </p:spPr>
        <p:txBody>
          <a:bodyPr/>
          <a:lstStyle/>
          <a:p>
            <a:r>
              <a:rPr lang="fr-FR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Samuel Dieudonné YEBEL</a:t>
            </a:r>
          </a:p>
          <a:p>
            <a:r>
              <a:rPr lang="fr-FR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Scientist Student OPENCLASSROOMS</a:t>
            </a:r>
          </a:p>
          <a:p>
            <a:endParaRPr lang="fr-FR" dirty="0"/>
          </a:p>
        </p:txBody>
      </p:sp>
      <p:sp>
        <p:nvSpPr>
          <p:cNvPr id="6" name="AutoShape 6" descr="Ciel d'orage, Space Needle, Seattle, Washington, Amérique">
            <a:extLst>
              <a:ext uri="{FF2B5EF4-FFF2-40B4-BE49-F238E27FC236}">
                <a16:creationId xmlns:a16="http://schemas.microsoft.com/office/drawing/2014/main" id="{C6D84E12-98D5-40F6-49B3-54DCFC4AAB99}"/>
              </a:ext>
            </a:extLst>
          </p:cNvPr>
          <p:cNvSpPr>
            <a:spLocks noGrp="1" noChangeAspect="1" noChangeArrowheads="1"/>
          </p:cNvSpPr>
          <p:nvPr>
            <p:ph type="ctrTitle"/>
          </p:nvPr>
        </p:nvSpPr>
        <p:spPr bwMode="auto">
          <a:xfrm>
            <a:off x="5236143" y="0"/>
            <a:ext cx="6955857" cy="50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sz="6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Projet4: Anticipez les besoins en consommation électrique de bâtiments. 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F248A8B-A51E-1515-AF0B-0058FAE65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5236143" cy="673768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04EDD7D-C62B-5179-DB4B-580A7B511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5390148"/>
            <a:ext cx="5216893" cy="1540042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446924B3-D66B-2304-ECE6-E9B98184C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4677"/>
            <a:ext cx="5245768" cy="171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41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C39809-E937-1B3D-4805-840028E97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210800" cy="625642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36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IV-2 Categorical Feature</a:t>
            </a:r>
            <a:br>
              <a:rPr lang="fr-FR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6CB1DB-FE20-CD7F-A449-14DA9E304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620688"/>
            <a:ext cx="6019800" cy="6120680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 de Bâtiments Non Résidentiels 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9416C69-70CA-CA22-E1D4-BAD1736A8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95949" y="514810"/>
            <a:ext cx="5698156" cy="6237312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Catégorie de bâtiment Non Résidentiels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1A2016-0BDF-2C97-00FC-E337C078B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91402"/>
            <a:ext cx="6131293" cy="586659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A0FBDA8-2031-8291-3460-9C74555E0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309" y="895149"/>
            <a:ext cx="6054292" cy="596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D48FC5-8949-2903-F071-7AC9DFAEE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IV</a:t>
            </a:r>
            <a:r>
              <a:rPr lang="fr-FR" b="1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-3 Analyse des variables Target.</a:t>
            </a:r>
            <a:endParaRPr lang="fr-FR" b="1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24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IV-3-1 Distribution des Targets</a:t>
            </a:r>
            <a:endParaRPr lang="fr-FR" sz="2400" b="1" kern="1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Distribution des émissions de CO2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325C6A0-EAB1-C5A9-829A-D9F16400E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031" y="1700808"/>
            <a:ext cx="14534147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91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B83BAA-6CBC-EE95-504A-0C1E5475F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3196236" cy="6858000"/>
          </a:xfrm>
        </p:spPr>
        <p:txBody>
          <a:bodyPr/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Distribution de la consommation d’énergie.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A08CB6-2A6B-E79A-9977-E0A703BBB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12192000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60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0E8636-4174-7DA6-79E9-16AA8DDE2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13148109" cy="6858000"/>
          </a:xfrm>
        </p:spPr>
        <p:txBody>
          <a:bodyPr/>
          <a:lstStyle/>
          <a:p>
            <a:pPr marL="0" indent="0">
              <a:buNone/>
            </a:pPr>
            <a:r>
              <a:rPr lang="fr-FR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IV-2 Targets et Type de bâtiments.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4C3CBE0-6BCC-493C-67D4-6EEE15071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12192000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73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041828-C9D4-02C2-78C8-D0BD4DD00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0"/>
            <a:ext cx="13359865" cy="6858000"/>
          </a:xfrm>
        </p:spPr>
        <p:txBody>
          <a:bodyPr/>
          <a:lstStyle/>
          <a:p>
            <a:pPr marL="0" indent="0">
              <a:buNone/>
            </a:pPr>
            <a:r>
              <a:rPr lang="fr-FR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IV-3 Influence de l’âge du bâtiment sur les targets.</a:t>
            </a:r>
            <a:r>
              <a:rPr lang="fr-FR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fr-FR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Âge bâtiment/Emission de CO2		                          Âge bâtiment/Consommation énergie</a:t>
            </a:r>
            <a:r>
              <a:rPr lang="fr-FR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fr-FR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2FDDDD-B102-D927-684A-8B9EB5BD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" y="1599925"/>
            <a:ext cx="5956615" cy="518588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FC709C7-E5C7-E9DA-1779-9C23908B8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5" y="1347538"/>
            <a:ext cx="5951985" cy="536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81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BF392D-D00B-6CB9-453E-6F957053E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0"/>
            <a:ext cx="10668000" cy="68580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fr-FR" b="1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-Modélisation.</a:t>
            </a:r>
            <a:endParaRPr lang="fr-FR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24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V-1 Importation du dataset</a:t>
            </a:r>
            <a:endParaRPr lang="fr-FR" sz="2400" kern="1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0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Sauvegarde séparée du feature ENERGYSTARScore</a:t>
            </a:r>
            <a:endParaRPr lang="fr-FR" sz="2000" kern="1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0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Séparation des variables en:</a:t>
            </a:r>
            <a:endParaRPr lang="fr-FR" sz="2000" kern="1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20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 = Variables explicatives (Features) sans les targets.</a:t>
            </a:r>
            <a:endParaRPr lang="fr-FR" sz="2000" kern="1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20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 = Variables Cibles (Targets).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fr-FR" sz="2000" kern="1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24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V-2 Préparation des Features numériques &amp; catégoriels.</a:t>
            </a:r>
            <a:endParaRPr lang="fr-FR" sz="2400" kern="1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0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 numériques:  </a:t>
            </a:r>
            <a:r>
              <a:rPr lang="fr-FR" sz="2000" b="1" kern="0" dirty="0">
                <a:solidFill>
                  <a:schemeClr val="accent1"/>
                </a:solidFill>
                <a:latin typeface="Calibri" panose="020F0502020204030204" pitchFamily="34" charset="0"/>
                <a:ea typeface="Lato-Regular"/>
                <a:cs typeface="Calibri" panose="020F0502020204030204" pitchFamily="34" charset="0"/>
              </a:rPr>
              <a:t>StandardScaler (standardise les données).</a:t>
            </a:r>
            <a:endParaRPr lang="fr-FR" sz="2000" kern="1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0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 catégoriels: OneHotEncoder (transforme en numérique).</a:t>
            </a:r>
            <a:endParaRPr lang="fr-FR" sz="2000" kern="1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0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Fusion des features numériques &amp; catégoriels.</a:t>
            </a:r>
            <a:endParaRPr lang="fr-FR" sz="2000" kern="1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0668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20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fr-FR" sz="2000" kern="1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46396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FDE850-A4ED-1357-B4D2-9C95E61DC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0668000" cy="6165304"/>
          </a:xfrm>
        </p:spPr>
        <p:txBody>
          <a:bodyPr/>
          <a:lstStyle/>
          <a:p>
            <a:pPr marL="0" indent="0">
              <a:buNone/>
            </a:pPr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VI-Prédiction des Variables Cibles (TARGETS).</a:t>
            </a:r>
          </a:p>
          <a:p>
            <a:pPr marL="0" indent="0">
              <a:buNone/>
            </a:pPr>
            <a:endParaRPr lang="fr-FR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fr-FR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VI-1 </a:t>
            </a:r>
            <a:r>
              <a:rPr lang="fr-FR" sz="3200" b="1" u="sng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Processus</a:t>
            </a:r>
            <a:r>
              <a:rPr lang="fr-FR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fr-FR" sz="2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Étapes de la prédiction &amp; choix du meilleur modèle.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F27E0D1-69D3-6C34-B146-7023AFE1D03C}"/>
              </a:ext>
            </a:extLst>
          </p:cNvPr>
          <p:cNvSpPr/>
          <p:nvPr/>
        </p:nvSpPr>
        <p:spPr>
          <a:xfrm>
            <a:off x="163633" y="2983833"/>
            <a:ext cx="3238479" cy="34362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Séparation du dataset en datasets d’entraînement &amp; de test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B6F3938-0C99-226F-9A63-0B1FA9866166}"/>
              </a:ext>
            </a:extLst>
          </p:cNvPr>
          <p:cNvSpPr/>
          <p:nvPr/>
        </p:nvSpPr>
        <p:spPr>
          <a:xfrm>
            <a:off x="3917479" y="3086841"/>
            <a:ext cx="2088681" cy="3246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Définition de la gille des paramètres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F2ED78E-9B51-8632-6548-6772061F3820}"/>
              </a:ext>
            </a:extLst>
          </p:cNvPr>
          <p:cNvSpPr/>
          <p:nvPr/>
        </p:nvSpPr>
        <p:spPr>
          <a:xfrm>
            <a:off x="6448923" y="3014844"/>
            <a:ext cx="2444817" cy="3260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Entraînement des modèles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9C7F93A-416E-9663-8846-B46B74AA1E2F}"/>
              </a:ext>
            </a:extLst>
          </p:cNvPr>
          <p:cNvSpPr/>
          <p:nvPr/>
        </p:nvSpPr>
        <p:spPr>
          <a:xfrm>
            <a:off x="9304426" y="2918582"/>
            <a:ext cx="2733574" cy="34437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Comparaison des modèles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493A4B0F-DF9D-9E63-B3B0-A20C10E70604}"/>
              </a:ext>
            </a:extLst>
          </p:cNvPr>
          <p:cNvSpPr/>
          <p:nvPr/>
        </p:nvSpPr>
        <p:spPr>
          <a:xfrm>
            <a:off x="3455467" y="4364825"/>
            <a:ext cx="41232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A22D1F85-E054-444A-F8F5-611D13F1A9BA}"/>
              </a:ext>
            </a:extLst>
          </p:cNvPr>
          <p:cNvSpPr/>
          <p:nvPr/>
        </p:nvSpPr>
        <p:spPr>
          <a:xfrm>
            <a:off x="6044660" y="4345210"/>
            <a:ext cx="34294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9635B9F9-F634-1D91-E2BA-E29244F366A6}"/>
              </a:ext>
            </a:extLst>
          </p:cNvPr>
          <p:cNvSpPr/>
          <p:nvPr/>
        </p:nvSpPr>
        <p:spPr>
          <a:xfrm>
            <a:off x="8920378" y="4325964"/>
            <a:ext cx="329498" cy="484632"/>
          </a:xfrm>
          <a:prstGeom prst="rightArrow">
            <a:avLst>
              <a:gd name="adj1" fmla="val 4205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838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E3CEAC-F1C2-36E1-CA92-79128D2A7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IV-2 Méthodologie.</a:t>
            </a:r>
            <a:endParaRPr lang="fr-FR" sz="2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Pour chaque modèle étudié:</a:t>
            </a:r>
          </a:p>
          <a:p>
            <a:pPr marL="0" indent="0">
              <a:buNone/>
            </a:pPr>
            <a:r>
              <a:rPr lang="fr-FR" sz="2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* </a:t>
            </a:r>
            <a:r>
              <a:rPr lang="fr-FR" sz="1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Définir les paramètres (Hyperparamètres à optimiser);</a:t>
            </a:r>
          </a:p>
          <a:p>
            <a:pPr marL="0" indent="0">
              <a:buNone/>
            </a:pPr>
            <a:r>
              <a:rPr lang="fr-FR" sz="1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*  Utiliser GridSearchCV et obtenir les paramètres avec les meilleurs scores: 	(RMSE,   MAE, R</a:t>
            </a:r>
            <a:r>
              <a:rPr lang="fr-FR" sz="1800" b="1" baseline="30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fr-FR" sz="1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,TIME).</a:t>
            </a:r>
          </a:p>
          <a:p>
            <a:pPr marL="0" indent="0">
              <a:buNone/>
            </a:pPr>
            <a:endParaRPr lang="fr-FR" sz="18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Utiliser la Cross-validation du modèle (avec les paramètres optimaux).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fr-FR" sz="2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Entraînement du modèle sur le dataset training.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fr-FR" sz="2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Score de prédiction du modèle sur le dataset test.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fr-FR" sz="2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Enregistrement des métriques dans le tableau de score.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fr-FR" sz="2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chemeClr val="accent2"/>
              </a:buClr>
              <a:buNone/>
            </a:pPr>
            <a:r>
              <a:rPr lang="fr-FR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NB: Nous avons 4 targets, donc nous testerons 4 modèles: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fr-FR" sz="2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chemeClr val="accent2"/>
              </a:buClr>
              <a:buNone/>
            </a:pPr>
            <a:r>
              <a:rPr lang="fr-FR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= ['SiteEnergyUseWN(kBtu)’, '</a:t>
            </a:r>
            <a:r>
              <a:rPr lang="fr-FR" sz="20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TotalGHGEmissions</a:t>
            </a:r>
            <a:r>
              <a:rPr lang="fr-FR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’, 'SiteEnergyUseWN(kBtu)_log’,  '</a:t>
            </a:r>
            <a:r>
              <a:rPr lang="fr-FR" sz="20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TotalGHGEmissions_log</a:t>
            </a:r>
            <a:r>
              <a:rPr lang="fr-FR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’].</a:t>
            </a:r>
          </a:p>
          <a:p>
            <a:pPr marL="0" indent="0">
              <a:buNone/>
            </a:pPr>
            <a:endParaRPr lang="fr-FR" sz="2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fr-FR" sz="2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328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E0C68E-D454-A99F-74EA-C5A529BB5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7406680"/>
          </a:xfrm>
        </p:spPr>
        <p:txBody>
          <a:bodyPr/>
          <a:lstStyle/>
          <a:p>
            <a:pPr marL="0" indent="0">
              <a:buNone/>
            </a:pPr>
            <a:r>
              <a:rPr lang="fr-FR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VI-3 </a:t>
            </a:r>
            <a:r>
              <a:rPr lang="fr-FR" b="1" u="sng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BASELINE MODEL: DUMMY REGRESSOR</a:t>
            </a:r>
          </a:p>
          <a:p>
            <a:pPr marL="0" indent="0">
              <a:buNone/>
            </a:pPr>
            <a:endParaRPr lang="fr-FR" b="1" u="sng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Avant d’entraîner nos modèle:</a:t>
            </a:r>
          </a:p>
          <a:p>
            <a:pPr marL="0" indent="0">
              <a:buNone/>
            </a:pPr>
            <a:endParaRPr lang="fr-FR" sz="2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fr-FR" sz="2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Mettre en place un modèle basique. C’est un modèle bête qui prédit une valeur unique, dans notre cas, c’est la moyenne la variable cible à partir du dataset training, quelques soient les features.</a:t>
            </a:r>
          </a:p>
          <a:p>
            <a:pPr marL="0" indent="0">
              <a:buNone/>
            </a:pPr>
            <a:endParaRPr lang="fr-FR" sz="2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fr-FR" sz="2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 but ne consiste pas à performer, mais de servir de base pour comparer les performances des autres modèles.</a:t>
            </a:r>
          </a:p>
          <a:p>
            <a:endParaRPr lang="fr-FR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035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78C051-DC87-D303-DF2F-1705584BB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r>
              <a:rPr lang="fr-FR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VI-4 Modèles Entraînés.</a:t>
            </a:r>
          </a:p>
          <a:p>
            <a:endParaRPr lang="fr-F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872132-F0BE-30CB-30D8-DA455B3A8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6" y="1412776"/>
            <a:ext cx="11704320" cy="480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24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7A7166-7F0E-CDAB-F51C-2BBA32E24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6733" y="0"/>
            <a:ext cx="8255268" cy="6858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8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Sommaire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36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I. Problématique</a:t>
            </a:r>
            <a:endParaRPr lang="fr-FR" sz="3600" b="1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36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II. Exploration</a:t>
            </a:r>
            <a:r>
              <a:rPr lang="fr-FR" sz="3600" b="1" kern="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Lato-Regular"/>
                <a:cs typeface="Calibri" panose="020F0502020204030204" pitchFamily="34" charset="0"/>
              </a:rPr>
              <a:t> et nettoyage du dataset.</a:t>
            </a:r>
            <a:endParaRPr lang="fr-FR" sz="3600" b="1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36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III</a:t>
            </a:r>
            <a:r>
              <a:rPr lang="fr-FR" sz="3600" b="1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Feature engineering.</a:t>
            </a:r>
            <a:endParaRPr lang="fr-FR" sz="3600" b="1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36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IV</a:t>
            </a:r>
            <a:r>
              <a:rPr lang="fr-FR" sz="3600" b="1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Analyse des features &amp; Targets.</a:t>
            </a:r>
            <a:endParaRPr lang="fr-FR" sz="3600" b="1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36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fr-FR" sz="3600" b="1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Modélisation.</a:t>
            </a:r>
            <a:endParaRPr lang="fr-FR" sz="3600" b="1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36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</a:t>
            </a:r>
            <a:r>
              <a:rPr lang="fr-FR" sz="3600" b="1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Résultats de la modélisation.</a:t>
            </a:r>
            <a:endParaRPr lang="fr-FR" sz="3600" b="1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sz="3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VII</a:t>
            </a:r>
            <a:r>
              <a:rPr lang="fr-FR" sz="36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Conclusion.</a:t>
            </a:r>
            <a:endParaRPr lang="fr-FR" sz="36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fr-FR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B5D3548-EA12-7AF7-E122-D1A4220CB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0"/>
            <a:ext cx="3936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97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1514FF-C27F-729C-DC3C-3A7FA853E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r>
              <a:rPr lang="fr-FR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VI-5 Résultats des Prédiction.</a:t>
            </a:r>
          </a:p>
          <a:p>
            <a:pPr marL="0" indent="0">
              <a:buNone/>
            </a:pPr>
            <a:r>
              <a:rPr lang="fr-FR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VI-5-1 Dummy Regressor &amp; Consommation Totale D’Energie en Log.</a:t>
            </a:r>
            <a:r>
              <a:rPr lang="fr-FR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endParaRPr lang="fr-FR" sz="24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fr-FR" sz="24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fr-FR" sz="24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fr-FR" sz="24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fr-FR" sz="24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fr-FR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VI-5-2 Dummy Regressor &amp; Emission de CO2.  </a:t>
            </a:r>
          </a:p>
          <a:p>
            <a:pPr marL="0" indent="0">
              <a:buNone/>
            </a:pPr>
            <a:endParaRPr lang="fr-FR" sz="24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9EB1A8F9-D4DB-6BCF-2F12-A7EE9C024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573080"/>
              </p:ext>
            </p:extLst>
          </p:nvPr>
        </p:nvGraphicFramePr>
        <p:xfrm>
          <a:off x="1357162" y="1146745"/>
          <a:ext cx="9654139" cy="178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438">
                  <a:extLst>
                    <a:ext uri="{9D8B030D-6E8A-4147-A177-3AD203B41FA5}">
                      <a16:colId xmlns:a16="http://schemas.microsoft.com/office/drawing/2014/main" val="182902058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158176715"/>
                    </a:ext>
                  </a:extLst>
                </a:gridCol>
                <a:gridCol w="2268250">
                  <a:extLst>
                    <a:ext uri="{9D8B030D-6E8A-4147-A177-3AD203B41FA5}">
                      <a16:colId xmlns:a16="http://schemas.microsoft.com/office/drawing/2014/main" val="690788363"/>
                    </a:ext>
                  </a:extLst>
                </a:gridCol>
                <a:gridCol w="1428158">
                  <a:extLst>
                    <a:ext uri="{9D8B030D-6E8A-4147-A177-3AD203B41FA5}">
                      <a16:colId xmlns:a16="http://schemas.microsoft.com/office/drawing/2014/main" val="4131221706"/>
                    </a:ext>
                  </a:extLst>
                </a:gridCol>
                <a:gridCol w="1488168">
                  <a:extLst>
                    <a:ext uri="{9D8B030D-6E8A-4147-A177-3AD203B41FA5}">
                      <a16:colId xmlns:a16="http://schemas.microsoft.com/office/drawing/2014/main" val="2026354981"/>
                    </a:ext>
                  </a:extLst>
                </a:gridCol>
                <a:gridCol w="2044965">
                  <a:extLst>
                    <a:ext uri="{9D8B030D-6E8A-4147-A177-3AD203B41FA5}">
                      <a16:colId xmlns:a16="http://schemas.microsoft.com/office/drawing/2014/main" val="1654069809"/>
                    </a:ext>
                  </a:extLst>
                </a:gridCol>
              </a:tblGrid>
              <a:tr h="799976">
                <a:tc>
                  <a:txBody>
                    <a:bodyPr/>
                    <a:lstStyle/>
                    <a:p>
                      <a:pPr algn="ctr" fontAlgn="ctr"/>
                      <a:br>
                        <a:rPr lang="fr-FR" sz="2000" b="1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</a:t>
                      </a:r>
                      <a:r>
                        <a:rPr lang="fr-FR" sz="2000" b="1" baseline="30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  <a:endParaRPr lang="fr-FR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br>
                        <a:rPr lang="fr-FR" sz="2000" b="1" dirty="0">
                          <a:solidFill>
                            <a:schemeClr val="tx2"/>
                          </a:solidFill>
                          <a:effectLst/>
                        </a:rPr>
                      </a:br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</a:rPr>
                        <a:t>MAE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2000" b="1" dirty="0">
                        <a:solidFill>
                          <a:schemeClr val="tx2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</a:rPr>
                        <a:t>Modèle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2000" b="1" dirty="0">
                        <a:solidFill>
                          <a:schemeClr val="tx2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</a:rPr>
                        <a:t>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2000" b="1" dirty="0">
                        <a:solidFill>
                          <a:schemeClr val="tx2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</a:rPr>
                        <a:t>RMSE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2000" b="1" dirty="0">
                        <a:solidFill>
                          <a:schemeClr val="tx2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356636"/>
                  </a:ext>
                </a:extLst>
              </a:tr>
              <a:tr h="98898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0.901741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DummyRegressor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-0.000265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1.119265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1219.247602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799213"/>
                  </a:ext>
                </a:extLst>
              </a:tr>
            </a:tbl>
          </a:graphicData>
        </a:graphic>
      </p:graphicFrame>
      <p:graphicFrame>
        <p:nvGraphicFramePr>
          <p:cNvPr id="2" name="Tableau 4">
            <a:extLst>
              <a:ext uri="{FF2B5EF4-FFF2-40B4-BE49-F238E27FC236}">
                <a16:creationId xmlns:a16="http://schemas.microsoft.com/office/drawing/2014/main" id="{745ABF7D-0249-7B94-2E12-39AEF311B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51739"/>
              </p:ext>
            </p:extLst>
          </p:nvPr>
        </p:nvGraphicFramePr>
        <p:xfrm>
          <a:off x="1434166" y="4254958"/>
          <a:ext cx="9615634" cy="18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429">
                  <a:extLst>
                    <a:ext uri="{9D8B030D-6E8A-4147-A177-3AD203B41FA5}">
                      <a16:colId xmlns:a16="http://schemas.microsoft.com/office/drawing/2014/main" val="2280428049"/>
                    </a:ext>
                  </a:extLst>
                </a:gridCol>
                <a:gridCol w="1616073">
                  <a:extLst>
                    <a:ext uri="{9D8B030D-6E8A-4147-A177-3AD203B41FA5}">
                      <a16:colId xmlns:a16="http://schemas.microsoft.com/office/drawing/2014/main" val="4237628588"/>
                    </a:ext>
                  </a:extLst>
                </a:gridCol>
                <a:gridCol w="2585717">
                  <a:extLst>
                    <a:ext uri="{9D8B030D-6E8A-4147-A177-3AD203B41FA5}">
                      <a16:colId xmlns:a16="http://schemas.microsoft.com/office/drawing/2014/main" val="3749785799"/>
                    </a:ext>
                  </a:extLst>
                </a:gridCol>
                <a:gridCol w="1535269">
                  <a:extLst>
                    <a:ext uri="{9D8B030D-6E8A-4147-A177-3AD203B41FA5}">
                      <a16:colId xmlns:a16="http://schemas.microsoft.com/office/drawing/2014/main" val="659696492"/>
                    </a:ext>
                  </a:extLst>
                </a:gridCol>
                <a:gridCol w="1696877">
                  <a:extLst>
                    <a:ext uri="{9D8B030D-6E8A-4147-A177-3AD203B41FA5}">
                      <a16:colId xmlns:a16="http://schemas.microsoft.com/office/drawing/2014/main" val="2564028553"/>
                    </a:ext>
                  </a:extLst>
                </a:gridCol>
                <a:gridCol w="1535269">
                  <a:extLst>
                    <a:ext uri="{9D8B030D-6E8A-4147-A177-3AD203B41FA5}">
                      <a16:colId xmlns:a16="http://schemas.microsoft.com/office/drawing/2014/main" val="1132991903"/>
                    </a:ext>
                  </a:extLst>
                </a:gridCol>
              </a:tblGrid>
              <a:tr h="792088">
                <a:tc>
                  <a:txBody>
                    <a:bodyPr/>
                    <a:lstStyle/>
                    <a:p>
                      <a:pPr algn="ctr" fontAlgn="ctr"/>
                      <a:b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</a:t>
                      </a:r>
                      <a:r>
                        <a:rPr lang="fr-FR" sz="2000" b="1" baseline="30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  <a:endParaRPr lang="fr-FR" sz="20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b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20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Modèle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20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fr-FR" sz="2000" b="1" baseline="30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fr-FR" sz="20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20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20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4763370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0.875001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dirty="0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DummyRegressor</a:t>
                      </a:r>
                      <a:endParaRPr lang="fr-FR" sz="20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-0.000661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1.095931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624.641119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9538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512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169803-BFE1-399A-418C-B32FAAAAF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r>
              <a:rPr lang="fr-FR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VI-3 Résultats des prédictions de la Consommation d’énergie. </a:t>
            </a:r>
            <a:endParaRPr lang="fr-FR" sz="3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XGBoost_STAR est le Meilleur modèle (RMSE, R</a:t>
            </a:r>
            <a:r>
              <a:rPr lang="fr-FR" sz="2400" b="1" baseline="30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, Time_ms  &amp; Cv_score(RMSE)</a:t>
            </a:r>
          </a:p>
          <a:p>
            <a:pPr marL="0" indent="0">
              <a:buClr>
                <a:schemeClr val="accent2"/>
              </a:buClr>
              <a:buNone/>
            </a:pPr>
            <a:endParaRPr lang="fr-FR" sz="12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ENERGYSTARScore améliore sensiblement le résultat de la prédiction.</a:t>
            </a:r>
          </a:p>
          <a:p>
            <a:pPr marL="0" indent="0">
              <a:buNone/>
            </a:pP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5E6D4BE2-F862-BDB9-B540-CAD14A21E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66071"/>
              </p:ext>
            </p:extLst>
          </p:nvPr>
        </p:nvGraphicFramePr>
        <p:xfrm>
          <a:off x="770021" y="1914021"/>
          <a:ext cx="10732168" cy="4801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676">
                  <a:extLst>
                    <a:ext uri="{9D8B030D-6E8A-4147-A177-3AD203B41FA5}">
                      <a16:colId xmlns:a16="http://schemas.microsoft.com/office/drawing/2014/main" val="2015409788"/>
                    </a:ext>
                  </a:extLst>
                </a:gridCol>
                <a:gridCol w="2963044">
                  <a:extLst>
                    <a:ext uri="{9D8B030D-6E8A-4147-A177-3AD203B41FA5}">
                      <a16:colId xmlns:a16="http://schemas.microsoft.com/office/drawing/2014/main" val="354484246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105440163"/>
                    </a:ext>
                  </a:extLst>
                </a:gridCol>
                <a:gridCol w="1286124">
                  <a:extLst>
                    <a:ext uri="{9D8B030D-6E8A-4147-A177-3AD203B41FA5}">
                      <a16:colId xmlns:a16="http://schemas.microsoft.com/office/drawing/2014/main" val="462452378"/>
                    </a:ext>
                  </a:extLst>
                </a:gridCol>
                <a:gridCol w="1184641">
                  <a:extLst>
                    <a:ext uri="{9D8B030D-6E8A-4147-A177-3AD203B41FA5}">
                      <a16:colId xmlns:a16="http://schemas.microsoft.com/office/drawing/2014/main" val="3991726210"/>
                    </a:ext>
                  </a:extLst>
                </a:gridCol>
                <a:gridCol w="1387566">
                  <a:extLst>
                    <a:ext uri="{9D8B030D-6E8A-4147-A177-3AD203B41FA5}">
                      <a16:colId xmlns:a16="http://schemas.microsoft.com/office/drawing/2014/main" val="1673988875"/>
                    </a:ext>
                  </a:extLst>
                </a:gridCol>
                <a:gridCol w="2118957">
                  <a:extLst>
                    <a:ext uri="{9D8B030D-6E8A-4147-A177-3AD203B41FA5}">
                      <a16:colId xmlns:a16="http://schemas.microsoft.com/office/drawing/2014/main" val="3966560038"/>
                    </a:ext>
                  </a:extLst>
                </a:gridCol>
              </a:tblGrid>
              <a:tr h="943058">
                <a:tc>
                  <a:txBody>
                    <a:bodyPr/>
                    <a:lstStyle/>
                    <a:p>
                      <a:pPr algn="ctr" fontAlgn="ctr"/>
                      <a:endParaRPr lang="fr-FR" sz="20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</a:t>
                      </a:r>
                      <a:r>
                        <a:rPr lang="fr-FR" sz="2000" b="1" baseline="30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  <a:b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endParaRPr lang="fr-FR" sz="20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MODÈLES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RMSE</a:t>
                      </a:r>
                    </a:p>
                    <a:p>
                      <a:pPr algn="ctr" fontAlgn="ctr"/>
                      <a:endParaRPr lang="fr-FR" sz="20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MAE</a:t>
                      </a:r>
                    </a:p>
                    <a:p>
                      <a:pPr algn="ctr" fontAlgn="ctr"/>
                      <a:endParaRPr lang="fr-FR" sz="20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R²</a:t>
                      </a:r>
                    </a:p>
                    <a:p>
                      <a:pPr algn="ct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Time_ms</a:t>
                      </a:r>
                    </a:p>
                    <a:p>
                      <a:pPr algn="ct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Cv_score(RMSE)</a:t>
                      </a:r>
                    </a:p>
                    <a:p>
                      <a:pPr algn="ctr"/>
                      <a:endParaRPr lang="fr-FR" sz="2000" b="1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880960"/>
                  </a:ext>
                </a:extLst>
              </a:tr>
              <a:tr h="660282"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 dirty="0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XGBoost_Star</a:t>
                      </a:r>
                      <a:endParaRPr lang="fr-FR" sz="20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0.503236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0.374557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0.797795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5.466288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0.486341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2860638"/>
                  </a:ext>
                </a:extLst>
              </a:tr>
              <a:tr h="802256"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XGBoost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0.566982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0.428233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0.743323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5.850325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0.525599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57167"/>
                  </a:ext>
                </a:extLst>
              </a:tr>
              <a:tr h="851847"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Forest Regressor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0.590217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0.440492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0.721854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25.226690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0.546849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860449"/>
                  </a:ext>
                </a:extLst>
              </a:tr>
              <a:tr h="709872"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SVR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0.628146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0.457032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0.684957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54.210610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0.534437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722135"/>
                  </a:ext>
                </a:extLst>
              </a:tr>
              <a:tr h="771901"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ElasticNet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0.810050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0.560461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0.476070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3.084881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0.646598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511714"/>
                  </a:ext>
                </a:extLst>
              </a:tr>
            </a:tbl>
          </a:graphicData>
        </a:graphic>
      </p:graphicFrame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C07295B3-8E7E-8549-5410-527072D6A07F}"/>
              </a:ext>
            </a:extLst>
          </p:cNvPr>
          <p:cNvCxnSpPr>
            <a:cxnSpLocks/>
          </p:cNvCxnSpPr>
          <p:nvPr/>
        </p:nvCxnSpPr>
        <p:spPr>
          <a:xfrm>
            <a:off x="2406793" y="2997121"/>
            <a:ext cx="0" cy="5040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B2320FA-79A0-EDE2-A82A-CD1D0579D871}"/>
              </a:ext>
            </a:extLst>
          </p:cNvPr>
          <p:cNvCxnSpPr>
            <a:cxnSpLocks/>
          </p:cNvCxnSpPr>
          <p:nvPr/>
        </p:nvCxnSpPr>
        <p:spPr>
          <a:xfrm>
            <a:off x="2417013" y="3491560"/>
            <a:ext cx="933650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1EC2048-A160-9BD0-9CEE-4FE840018ABE}"/>
              </a:ext>
            </a:extLst>
          </p:cNvPr>
          <p:cNvCxnSpPr>
            <a:cxnSpLocks/>
          </p:cNvCxnSpPr>
          <p:nvPr/>
        </p:nvCxnSpPr>
        <p:spPr>
          <a:xfrm>
            <a:off x="2398775" y="2994132"/>
            <a:ext cx="935575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17B1E729-F728-F3B9-53E5-0CE6B18A1161}"/>
              </a:ext>
            </a:extLst>
          </p:cNvPr>
          <p:cNvCxnSpPr>
            <a:cxnSpLocks/>
          </p:cNvCxnSpPr>
          <p:nvPr/>
        </p:nvCxnSpPr>
        <p:spPr>
          <a:xfrm>
            <a:off x="11748966" y="3004746"/>
            <a:ext cx="0" cy="5040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786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164488-143C-2954-1E5E-4684EDFF4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"/>
            <a:ext cx="12060455" cy="68580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fr-FR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VI-3-1 Comparaison de la performance des modèles. </a:t>
            </a:r>
          </a:p>
          <a:p>
            <a:pPr marL="0" indent="0">
              <a:spcBef>
                <a:spcPts val="0"/>
              </a:spcBef>
              <a:buNone/>
            </a:pPr>
            <a:endParaRPr lang="fr-FR" sz="16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XGBoost_STAR est le Meilleur modèle (RMSE, R</a:t>
            </a:r>
            <a:r>
              <a:rPr lang="fr-FR" sz="2400" b="1" baseline="30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, Time_ms  &amp; Cv_score(RMSE).</a:t>
            </a:r>
          </a:p>
          <a:p>
            <a:pPr marL="0" indent="0">
              <a:spcBef>
                <a:spcPts val="0"/>
              </a:spcBef>
              <a:buClr>
                <a:schemeClr val="accent2"/>
              </a:buClr>
              <a:buNone/>
            </a:pPr>
            <a:r>
              <a:rPr lang="fr-FR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fr-FR" sz="2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71C03BF-903C-B120-98A8-941F46AC1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2526"/>
            <a:ext cx="12031579" cy="571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878C34D-F2C0-3CD9-E0A8-9B8C794C2864}"/>
              </a:ext>
            </a:extLst>
          </p:cNvPr>
          <p:cNvSpPr txBox="1"/>
          <p:nvPr/>
        </p:nvSpPr>
        <p:spPr>
          <a:xfrm>
            <a:off x="1405288" y="2098307"/>
            <a:ext cx="3647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CONSOMMATION TOTALE D’ÉNERGIE AVEC ENERGYSTARScore</a:t>
            </a:r>
            <a:endParaRPr lang="fr-FR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DE2876B-F143-FDAB-6B74-A819842EFA74}"/>
              </a:ext>
            </a:extLst>
          </p:cNvPr>
          <p:cNvCxnSpPr/>
          <p:nvPr/>
        </p:nvCxnSpPr>
        <p:spPr>
          <a:xfrm>
            <a:off x="818147" y="4774131"/>
            <a:ext cx="203093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A73860C-C667-6C65-4328-15EED05A844F}"/>
              </a:ext>
            </a:extLst>
          </p:cNvPr>
          <p:cNvCxnSpPr>
            <a:cxnSpLocks/>
          </p:cNvCxnSpPr>
          <p:nvPr/>
        </p:nvCxnSpPr>
        <p:spPr>
          <a:xfrm>
            <a:off x="818146" y="4774131"/>
            <a:ext cx="0" cy="17710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AD7CC6B-BB84-0E4C-BEDF-560A4AF26335}"/>
              </a:ext>
            </a:extLst>
          </p:cNvPr>
          <p:cNvCxnSpPr>
            <a:cxnSpLocks/>
          </p:cNvCxnSpPr>
          <p:nvPr/>
        </p:nvCxnSpPr>
        <p:spPr>
          <a:xfrm>
            <a:off x="2839453" y="4774131"/>
            <a:ext cx="0" cy="176142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F5206AB-F149-5F32-A2BA-878BBF508088}"/>
              </a:ext>
            </a:extLst>
          </p:cNvPr>
          <p:cNvCxnSpPr/>
          <p:nvPr/>
        </p:nvCxnSpPr>
        <p:spPr>
          <a:xfrm>
            <a:off x="798897" y="6525929"/>
            <a:ext cx="204055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247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4451EF-9A5E-DD93-ABEA-E339764AD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668000" cy="548680"/>
          </a:xfrm>
        </p:spPr>
        <p:txBody>
          <a:bodyPr>
            <a:normAutofit/>
          </a:bodyPr>
          <a:lstStyle/>
          <a:p>
            <a:pPr algn="l"/>
            <a:r>
              <a:rPr lang="fr-FR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VI-3-2 Importance des Features dans la Consommation d’Énergie.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453697-1FD6-E907-415E-2CB488881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764705"/>
            <a:ext cx="6021388" cy="576064"/>
          </a:xfrm>
        </p:spPr>
        <p:txBody>
          <a:bodyPr>
            <a:normAutofit fontScale="92500" lnSpcReduction="20000"/>
          </a:bodyPr>
          <a:lstStyle/>
          <a:p>
            <a:r>
              <a:rPr lang="fr-FR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*Features Globaux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A879A1B-BBD7-D42D-D27F-09669AA18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-77002" y="1251284"/>
            <a:ext cx="5884970" cy="5606716"/>
          </a:xfrm>
        </p:spPr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8BE3877-4ACF-286A-1C42-A86DC6E28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6" y="908722"/>
            <a:ext cx="4041775" cy="360039"/>
          </a:xfrm>
        </p:spPr>
        <p:txBody>
          <a:bodyPr>
            <a:normAutofit fontScale="92500" lnSpcReduction="20000"/>
          </a:bodyPr>
          <a:lstStyle/>
          <a:p>
            <a:r>
              <a:rPr lang="fr-FR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*Features Locaux</a:t>
            </a: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1BC39198-99A4-D3CF-4511-17399CB14D9C}"/>
              </a:ext>
            </a:extLst>
          </p:cNvPr>
          <p:cNvSpPr txBox="1">
            <a:spLocks/>
          </p:cNvSpPr>
          <p:nvPr/>
        </p:nvSpPr>
        <p:spPr>
          <a:xfrm>
            <a:off x="6321426" y="1268761"/>
            <a:ext cx="5870574" cy="4980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837866D-8E1D-A7BF-6668-8B55AB996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" y="1482290"/>
            <a:ext cx="5944402" cy="537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088E44E-15AB-09AD-8686-2A228E91F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922" y="1491916"/>
            <a:ext cx="5894571" cy="515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448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B19AC3-9BE4-2869-DEB4-B0DE148F1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r>
              <a:rPr lang="fr-FR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VI-4 Résultats des prédictions des émissions de CO2.</a:t>
            </a:r>
            <a:endParaRPr lang="fr-FR" sz="24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0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XGBoost_STAR</a:t>
            </a:r>
            <a:r>
              <a:rPr lang="fr-FR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est le Meilleur modèle (RMSE, R</a:t>
            </a:r>
            <a:r>
              <a:rPr lang="fr-FR" sz="2000" b="1" baseline="30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, Time_ms  &amp; Cv_score(RMSE)</a:t>
            </a:r>
          </a:p>
          <a:p>
            <a:pPr marL="0" indent="0">
              <a:buClr>
                <a:schemeClr val="accent2"/>
              </a:buClr>
              <a:buNone/>
            </a:pPr>
            <a:endParaRPr lang="fr-FR" sz="2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ENERGYSTARScore améliore </a:t>
            </a:r>
            <a:r>
              <a:rPr lang="fr-FR" sz="20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légerment</a:t>
            </a:r>
            <a:r>
              <a:rPr lang="fr-FR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 résultat de la prédiction. 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8523D8E1-EC76-707A-89F8-CDF3BAED7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32788"/>
              </p:ext>
            </p:extLst>
          </p:nvPr>
        </p:nvGraphicFramePr>
        <p:xfrm>
          <a:off x="644893" y="2348880"/>
          <a:ext cx="10895797" cy="400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764">
                  <a:extLst>
                    <a:ext uri="{9D8B030D-6E8A-4147-A177-3AD203B41FA5}">
                      <a16:colId xmlns:a16="http://schemas.microsoft.com/office/drawing/2014/main" val="52483954"/>
                    </a:ext>
                  </a:extLst>
                </a:gridCol>
                <a:gridCol w="2935705">
                  <a:extLst>
                    <a:ext uri="{9D8B030D-6E8A-4147-A177-3AD203B41FA5}">
                      <a16:colId xmlns:a16="http://schemas.microsoft.com/office/drawing/2014/main" val="4080579961"/>
                    </a:ext>
                  </a:extLst>
                </a:gridCol>
                <a:gridCol w="1309036">
                  <a:extLst>
                    <a:ext uri="{9D8B030D-6E8A-4147-A177-3AD203B41FA5}">
                      <a16:colId xmlns:a16="http://schemas.microsoft.com/office/drawing/2014/main" val="285767308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481393351"/>
                    </a:ext>
                  </a:extLst>
                </a:gridCol>
                <a:gridCol w="1289785">
                  <a:extLst>
                    <a:ext uri="{9D8B030D-6E8A-4147-A177-3AD203B41FA5}">
                      <a16:colId xmlns:a16="http://schemas.microsoft.com/office/drawing/2014/main" val="824754934"/>
                    </a:ext>
                  </a:extLst>
                </a:gridCol>
                <a:gridCol w="1518516">
                  <a:extLst>
                    <a:ext uri="{9D8B030D-6E8A-4147-A177-3AD203B41FA5}">
                      <a16:colId xmlns:a16="http://schemas.microsoft.com/office/drawing/2014/main" val="4192673869"/>
                    </a:ext>
                  </a:extLst>
                </a:gridCol>
                <a:gridCol w="2042831">
                  <a:extLst>
                    <a:ext uri="{9D8B030D-6E8A-4147-A177-3AD203B41FA5}">
                      <a16:colId xmlns:a16="http://schemas.microsoft.com/office/drawing/2014/main" val="2306940109"/>
                    </a:ext>
                  </a:extLst>
                </a:gridCol>
              </a:tblGrid>
              <a:tr h="660073">
                <a:tc>
                  <a:txBody>
                    <a:bodyPr/>
                    <a:lstStyle/>
                    <a:p>
                      <a:pPr algn="ctr" fontAlgn="ctr"/>
                      <a:b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</a:t>
                      </a:r>
                      <a:r>
                        <a:rPr lang="fr-FR" sz="2000" b="1" baseline="30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  <a:endParaRPr lang="fr-FR" sz="20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b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Modèle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20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20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20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20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Time_ms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20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Cv_score(RMS)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782569"/>
                  </a:ext>
                </a:extLst>
              </a:tr>
              <a:tr h="660073">
                <a:tc>
                  <a:txBody>
                    <a:bodyPr/>
                    <a:lstStyle/>
                    <a:p>
                      <a:pPr algn="l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XGBoost_Star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0.638964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0.488974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0.659847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4.569752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0.599932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131148"/>
                  </a:ext>
                </a:extLst>
              </a:tr>
              <a:tr h="660073">
                <a:tc>
                  <a:txBody>
                    <a:bodyPr/>
                    <a:lstStyle/>
                    <a:p>
                      <a:pPr algn="l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XGBoost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0.668200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0.516893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0.628008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4.496203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0.627304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538973"/>
                  </a:ext>
                </a:extLst>
              </a:tr>
              <a:tr h="660073">
                <a:tc>
                  <a:txBody>
                    <a:bodyPr/>
                    <a:lstStyle/>
                    <a:p>
                      <a:pPr algn="l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SVR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0.702041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0.520150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0.589375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55.711240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0.635733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6816365"/>
                  </a:ext>
                </a:extLst>
              </a:tr>
              <a:tr h="660073">
                <a:tc>
                  <a:txBody>
                    <a:bodyPr/>
                    <a:lstStyle/>
                    <a:p>
                      <a:pPr algn="l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</a:rPr>
                        <a:t>Random Forest Regressor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0.717954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0.558926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0.570549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112.216850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0.654599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402606"/>
                  </a:ext>
                </a:extLst>
              </a:tr>
              <a:tr h="660073">
                <a:tc>
                  <a:txBody>
                    <a:bodyPr/>
                    <a:lstStyle/>
                    <a:p>
                      <a:pPr algn="l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ElasticNet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0.819082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0.587439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0.441047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chemeClr val="tx2"/>
                          </a:solidFill>
                          <a:effectLst/>
                        </a:rPr>
                        <a:t>2.854866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 dirty="0">
                          <a:solidFill>
                            <a:schemeClr val="tx2"/>
                          </a:solidFill>
                          <a:effectLst/>
                        </a:rPr>
                        <a:t>0.709272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696806"/>
                  </a:ext>
                </a:extLst>
              </a:tr>
            </a:tbl>
          </a:graphicData>
        </a:graphic>
      </p:graphicFrame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B72A2F1B-0A6E-F77E-472C-33D99CEAA761}"/>
              </a:ext>
            </a:extLst>
          </p:cNvPr>
          <p:cNvCxnSpPr>
            <a:cxnSpLocks/>
          </p:cNvCxnSpPr>
          <p:nvPr/>
        </p:nvCxnSpPr>
        <p:spPr>
          <a:xfrm>
            <a:off x="1610800" y="3108960"/>
            <a:ext cx="0" cy="5218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C7B5BD-7A7C-6C97-EC88-A5CD91167700}"/>
              </a:ext>
            </a:extLst>
          </p:cNvPr>
          <p:cNvCxnSpPr>
            <a:cxnSpLocks/>
          </p:cNvCxnSpPr>
          <p:nvPr/>
        </p:nvCxnSpPr>
        <p:spPr>
          <a:xfrm>
            <a:off x="1588168" y="3616508"/>
            <a:ext cx="1023165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2E84902-F265-74B2-CC2F-C0923CD7A490}"/>
              </a:ext>
            </a:extLst>
          </p:cNvPr>
          <p:cNvCxnSpPr>
            <a:cxnSpLocks/>
          </p:cNvCxnSpPr>
          <p:nvPr/>
        </p:nvCxnSpPr>
        <p:spPr>
          <a:xfrm flipV="1">
            <a:off x="11833517" y="3126708"/>
            <a:ext cx="0" cy="48276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63EF1D0-B257-946D-7094-EBB170F97175}"/>
              </a:ext>
            </a:extLst>
          </p:cNvPr>
          <p:cNvCxnSpPr>
            <a:cxnSpLocks/>
          </p:cNvCxnSpPr>
          <p:nvPr/>
        </p:nvCxnSpPr>
        <p:spPr>
          <a:xfrm>
            <a:off x="1597794" y="3117085"/>
            <a:ext cx="1023165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58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36D193-9521-A711-1EEC-8766164B2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fr-FR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VI-4-1 Comparaison de la performance des modèles.</a:t>
            </a:r>
          </a:p>
          <a:p>
            <a:pPr marL="0" indent="0">
              <a:spcBef>
                <a:spcPts val="0"/>
              </a:spcBef>
              <a:buNone/>
            </a:pPr>
            <a:endParaRPr lang="fr-FR" sz="2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XGBoost_STAR est le Meilleur modèle (RMSE, R</a:t>
            </a:r>
            <a:r>
              <a:rPr lang="fr-FR" sz="2400" b="1" baseline="30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, Time_ms  &amp; Cv_score(RMSE). </a:t>
            </a:r>
            <a:endParaRPr lang="fr-FR" sz="2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fr-FR" sz="2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fr-FR" sz="2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fr-FR" sz="2000" dirty="0">
              <a:solidFill>
                <a:schemeClr val="tx2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CB44B2-C612-AA92-9105-E14189BB2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1147"/>
            <a:ext cx="12079704" cy="506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701CF28-37B3-32D1-AFCB-CDF63CDADCE9}"/>
              </a:ext>
            </a:extLst>
          </p:cNvPr>
          <p:cNvSpPr txBox="1"/>
          <p:nvPr/>
        </p:nvSpPr>
        <p:spPr>
          <a:xfrm>
            <a:off x="2098308" y="2358189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ÉMISSIONS DE CO2 AVEC ENERGYSTARScore</a:t>
            </a:r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BB9E0E4-9111-0D4F-27DF-E57BE3ADB7ED}"/>
              </a:ext>
            </a:extLst>
          </p:cNvPr>
          <p:cNvCxnSpPr/>
          <p:nvPr/>
        </p:nvCxnSpPr>
        <p:spPr>
          <a:xfrm>
            <a:off x="924025" y="5014762"/>
            <a:ext cx="0" cy="14630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9EE349A-D277-4FDA-8AEA-D3F60E22510B}"/>
              </a:ext>
            </a:extLst>
          </p:cNvPr>
          <p:cNvCxnSpPr>
            <a:cxnSpLocks/>
          </p:cNvCxnSpPr>
          <p:nvPr/>
        </p:nvCxnSpPr>
        <p:spPr>
          <a:xfrm>
            <a:off x="924025" y="5014763"/>
            <a:ext cx="204055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F1A12E76-CBA2-E864-7866-AB8A77F8850D}"/>
              </a:ext>
            </a:extLst>
          </p:cNvPr>
          <p:cNvCxnSpPr>
            <a:cxnSpLocks/>
          </p:cNvCxnSpPr>
          <p:nvPr/>
        </p:nvCxnSpPr>
        <p:spPr>
          <a:xfrm>
            <a:off x="924027" y="6458551"/>
            <a:ext cx="203092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C69EF1E-A0A5-7A73-9B63-CBCDA0AB85EB}"/>
              </a:ext>
            </a:extLst>
          </p:cNvPr>
          <p:cNvCxnSpPr>
            <a:cxnSpLocks/>
          </p:cNvCxnSpPr>
          <p:nvPr/>
        </p:nvCxnSpPr>
        <p:spPr>
          <a:xfrm>
            <a:off x="2954956" y="5024387"/>
            <a:ext cx="0" cy="144378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339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A6A029-4456-62E8-FC50-D8915A41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668000" cy="548680"/>
          </a:xfrm>
        </p:spPr>
        <p:txBody>
          <a:bodyPr>
            <a:normAutofit/>
          </a:bodyPr>
          <a:lstStyle/>
          <a:p>
            <a:pPr algn="l"/>
            <a:r>
              <a:rPr lang="fr-FR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VI-4-2 Importance des Features dans la Consommation d’Energie.</a:t>
            </a:r>
            <a:endParaRPr lang="fr-FR" sz="28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132153-5512-B3C0-282F-800FDE17F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35268"/>
            <a:ext cx="6021388" cy="394635"/>
          </a:xfrm>
        </p:spPr>
        <p:txBody>
          <a:bodyPr>
            <a:normAutofit lnSpcReduction="10000"/>
          </a:bodyPr>
          <a:lstStyle/>
          <a:p>
            <a:r>
              <a:rPr lang="fr-FR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Features Globaux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5409420-4A32-A509-A1E7-3ABF2327C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924025"/>
            <a:ext cx="6021388" cy="5933975"/>
          </a:xfrm>
        </p:spPr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3E6905D-19B7-682F-54A0-787735581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1232" y="510140"/>
            <a:ext cx="4041775" cy="500514"/>
          </a:xfrm>
        </p:spPr>
        <p:txBody>
          <a:bodyPr>
            <a:normAutofit lnSpcReduction="10000"/>
          </a:bodyPr>
          <a:lstStyle/>
          <a:p>
            <a:r>
              <a:rPr lang="fr-FR" b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fr-FR" sz="2000" b="0" dirty="0">
                <a:solidFill>
                  <a:schemeClr val="accent1"/>
                </a:solidFill>
              </a:rPr>
              <a:t> </a:t>
            </a:r>
            <a:r>
              <a:rPr lang="fr-FR" b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 Locaux</a:t>
            </a:r>
            <a:r>
              <a:rPr lang="fr-FR" b="0" dirty="0">
                <a:solidFill>
                  <a:schemeClr val="accent1"/>
                </a:solidFill>
              </a:rPr>
              <a:t> </a:t>
            </a:r>
            <a:endParaRPr lang="fr-FR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16EE22C-12F9-805E-8FFD-EE7DB379E1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6" y="981777"/>
            <a:ext cx="6651825" cy="5876223"/>
          </a:xfrm>
        </p:spPr>
        <p:txBody>
          <a:bodyPr/>
          <a:lstStyle/>
          <a:p>
            <a:r>
              <a:rPr lang="fr-FR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C4E08D1-C8B8-1423-49C7-CA798E3DA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5" y="1145403"/>
            <a:ext cx="6059905" cy="57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2FFEFB8-9D20-D22E-08A2-DB9E2E116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171" y="1183907"/>
            <a:ext cx="5952325" cy="567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933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E85FF5-00D5-8499-75FC-EA470D203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r>
              <a:rPr lang="fr-FR" sz="4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VII-Conclusion.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 résultats des prédictions </a:t>
            </a:r>
            <a:r>
              <a:rPr lang="fr-FR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semblent encourageants</a:t>
            </a:r>
            <a:r>
              <a:rPr lang="fr-FR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Clr>
                <a:schemeClr val="accent2"/>
              </a:buClr>
              <a:buNone/>
            </a:pPr>
            <a:endParaRPr lang="fr-FR" sz="2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 serait néanmoins intéressant d’explorer pistes afin améliorer la modélisation telles que:</a:t>
            </a:r>
          </a:p>
          <a:p>
            <a:pPr marL="0" indent="0">
              <a:buClr>
                <a:schemeClr val="accent2"/>
              </a:buClr>
              <a:buNone/>
            </a:pPr>
            <a:endParaRPr lang="fr-FR" sz="2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Aft>
                <a:spcPts val="600"/>
              </a:spcAft>
              <a:buClr>
                <a:schemeClr val="accent2"/>
              </a:buClr>
            </a:pPr>
            <a:r>
              <a:rPr lang="fr-FR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 des features plus pertinentes;</a:t>
            </a:r>
          </a:p>
          <a:p>
            <a:pPr lvl="1">
              <a:spcAft>
                <a:spcPts val="600"/>
              </a:spcAft>
              <a:buClr>
                <a:schemeClr val="accent2"/>
              </a:buClr>
            </a:pPr>
            <a:r>
              <a:rPr lang="fr-FR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Exploration d’autres sources d’énergie écologique moins polluantes.</a:t>
            </a:r>
          </a:p>
          <a:p>
            <a:pPr lvl="1">
              <a:spcAft>
                <a:spcPts val="600"/>
              </a:spcAft>
              <a:buClr>
                <a:schemeClr val="accent2"/>
              </a:buClr>
            </a:pPr>
            <a:r>
              <a:rPr lang="fr-FR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 nouvelles techniques de modélisation plus performantes.</a:t>
            </a:r>
          </a:p>
          <a:p>
            <a:pPr lvl="1">
              <a:spcAft>
                <a:spcPts val="600"/>
              </a:spcAft>
              <a:buClr>
                <a:schemeClr val="accent2"/>
              </a:buClr>
            </a:pPr>
            <a:r>
              <a:rPr lang="fr-FR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Intégration de la problématique dans des laboratoires de recherche et développement.</a:t>
            </a:r>
          </a:p>
          <a:p>
            <a:pPr marL="457200" lvl="1" indent="0">
              <a:spcAft>
                <a:spcPts val="600"/>
              </a:spcAft>
              <a:buClr>
                <a:schemeClr val="accent2"/>
              </a:buClr>
              <a:buNone/>
            </a:pPr>
            <a:endParaRPr lang="fr-FR" sz="20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687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D30999-0A6A-42D9-D564-574B15F46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0695" y="0"/>
            <a:ext cx="9641304" cy="68580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fr-FR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I. </a:t>
            </a:r>
            <a:r>
              <a:rPr lang="fr-FR" b="1" u="sng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Problématique</a:t>
            </a:r>
            <a:r>
              <a:rPr lang="fr-FR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fr-FR" b="1" u="sng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b="1" dirty="0">
                <a:solidFill>
                  <a:schemeClr val="accent1"/>
                </a:solidFill>
              </a:rPr>
              <a:t>*</a:t>
            </a:r>
            <a:r>
              <a:rPr lang="fr-FR" sz="2000" b="1" u="sng" dirty="0">
                <a:solidFill>
                  <a:schemeClr val="accent1"/>
                </a:solidFill>
              </a:rPr>
              <a:t>Objectif</a:t>
            </a:r>
          </a:p>
          <a:p>
            <a:pPr marL="457200" lvl="1" indent="0">
              <a:spcBef>
                <a:spcPts val="0"/>
              </a:spcBef>
              <a:buNone/>
            </a:pPr>
            <a:endParaRPr lang="fr-FR" sz="2000" b="1" u="sng" dirty="0">
              <a:solidFill>
                <a:schemeClr val="accent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fr-FR" sz="2000" b="1" u="sng" dirty="0">
              <a:solidFill>
                <a:schemeClr val="accent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fr-FR" sz="2000" b="1" u="sng" dirty="0">
              <a:solidFill>
                <a:schemeClr val="accent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fr-FR" sz="2000" b="1" u="sng" dirty="0">
              <a:solidFill>
                <a:schemeClr val="accent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fr-FR" sz="2000" b="1" u="sng" dirty="0">
              <a:solidFill>
                <a:schemeClr val="accent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fr-FR" sz="2000" b="1" u="sng" dirty="0">
              <a:solidFill>
                <a:schemeClr val="accent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fr-FR" sz="2000" b="1" u="sng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2000" b="1" dirty="0">
                <a:solidFill>
                  <a:schemeClr val="accent1"/>
                </a:solidFill>
              </a:rPr>
              <a:t>*</a:t>
            </a:r>
            <a:r>
              <a:rPr lang="fr-FR" sz="2000" b="1" u="sng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Contexte</a:t>
            </a:r>
            <a:r>
              <a:rPr lang="fr-FR" b="1" dirty="0">
                <a:solidFill>
                  <a:schemeClr val="accent1"/>
                </a:solidFill>
              </a:rPr>
              <a:t> 													</a:t>
            </a:r>
          </a:p>
          <a:p>
            <a:pPr marL="457200" lvl="1" indent="0">
              <a:spcBef>
                <a:spcPts val="0"/>
              </a:spcBef>
              <a:buNone/>
            </a:pPr>
            <a:endParaRPr lang="fr-FR" b="1" dirty="0">
              <a:solidFill>
                <a:schemeClr val="accent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b="1" dirty="0">
                <a:solidFill>
                  <a:schemeClr val="accent1"/>
                </a:solidFill>
              </a:rPr>
              <a:t>*</a:t>
            </a:r>
            <a:r>
              <a:rPr lang="fr-FR" sz="2000" b="1" u="sng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Problème</a:t>
            </a:r>
          </a:p>
          <a:p>
            <a:pPr marL="457200" lvl="1" indent="0">
              <a:spcBef>
                <a:spcPts val="0"/>
              </a:spcBef>
              <a:buNone/>
            </a:pPr>
            <a:endParaRPr lang="fr-FR" sz="2000" b="1" u="sng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fr-FR" sz="2000" b="1" u="sng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fr-FR" sz="2000" b="1" u="sng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fr-FR" sz="2000" b="1" u="sng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fr-FR" sz="2000" b="1" u="sng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*Solution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46924B3-D66B-2304-ECE6-E9B98184C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048" y="900474"/>
            <a:ext cx="1475656" cy="1662995"/>
          </a:xfrm>
          <a:prstGeom prst="rect">
            <a:avLst/>
          </a:prstGeom>
        </p:spPr>
      </p:pic>
      <p:sp>
        <p:nvSpPr>
          <p:cNvPr id="6" name="Flèche : chevron 5">
            <a:extLst>
              <a:ext uri="{FF2B5EF4-FFF2-40B4-BE49-F238E27FC236}">
                <a16:creationId xmlns:a16="http://schemas.microsoft.com/office/drawing/2014/main" id="{2263D8A5-B36B-8C5E-9BFB-E1849942A212}"/>
              </a:ext>
            </a:extLst>
          </p:cNvPr>
          <p:cNvSpPr/>
          <p:nvPr/>
        </p:nvSpPr>
        <p:spPr>
          <a:xfrm>
            <a:off x="3886279" y="914731"/>
            <a:ext cx="4248472" cy="162730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fr-FR" b="1" kern="0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Lato-Regular"/>
              <a:cs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b="1" kern="0" dirty="0">
                <a:solidFill>
                  <a:schemeClr val="tx1"/>
                </a:solidFill>
                <a:latin typeface="Calibri" panose="020F0502020204030204" pitchFamily="34" charset="0"/>
                <a:ea typeface="Lato-Regular"/>
                <a:cs typeface="Calibri" panose="020F0502020204030204" pitchFamily="34" charset="0"/>
              </a:rPr>
              <a:t>Ville neutre en émissions </a:t>
            </a:r>
            <a:endParaRPr lang="fr-FR" b="1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b="1" kern="0" dirty="0">
                <a:solidFill>
                  <a:schemeClr val="tx1"/>
                </a:solidFill>
                <a:latin typeface="Calibri" panose="020F0502020204030204" pitchFamily="34" charset="0"/>
                <a:ea typeface="Lato-Regular"/>
                <a:cs typeface="Calibri" panose="020F0502020204030204" pitchFamily="34" charset="0"/>
              </a:rPr>
              <a:t>de CO2 en 2050</a:t>
            </a:r>
            <a:endParaRPr lang="fr-FR" b="1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C52844BE-CC0F-7D72-0504-093FA6C8B004}"/>
              </a:ext>
            </a:extLst>
          </p:cNvPr>
          <p:cNvSpPr/>
          <p:nvPr/>
        </p:nvSpPr>
        <p:spPr>
          <a:xfrm>
            <a:off x="7331756" y="918346"/>
            <a:ext cx="4849861" cy="16261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fr-FR" sz="1600" b="1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fr-FR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Consommations d’énergie</a:t>
            </a:r>
            <a:endParaRPr lang="fr-FR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fr-FR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Emissions de CO2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fr-FR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Bâtiments non résidentiels</a:t>
            </a:r>
            <a:endParaRPr lang="fr-FR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C139DBAE-CF86-427D-14AA-ECDC0F9E9CFC}"/>
              </a:ext>
            </a:extLst>
          </p:cNvPr>
          <p:cNvSpPr/>
          <p:nvPr/>
        </p:nvSpPr>
        <p:spPr>
          <a:xfrm>
            <a:off x="7996085" y="5229200"/>
            <a:ext cx="4202410" cy="14401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fr-FR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Arrêt des relevés </a:t>
            </a:r>
            <a:endParaRPr lang="fr-FR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fr-FR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Prédiction des mesures</a:t>
            </a:r>
            <a:endParaRPr lang="fr-FR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83633CF2-9DBA-F2E4-C11A-283CC791AF47}"/>
              </a:ext>
            </a:extLst>
          </p:cNvPr>
          <p:cNvSpPr/>
          <p:nvPr/>
        </p:nvSpPr>
        <p:spPr>
          <a:xfrm>
            <a:off x="7338386" y="3928423"/>
            <a:ext cx="4852307" cy="100811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fr-FR" b="1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fr-FR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Relevés longs</a:t>
            </a:r>
            <a:endParaRPr lang="fr-FR" b="1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fr-FR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Relevés coûteux</a:t>
            </a:r>
            <a:endParaRPr lang="fr-FR" b="1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Flèche : chevron 16">
            <a:extLst>
              <a:ext uri="{FF2B5EF4-FFF2-40B4-BE49-F238E27FC236}">
                <a16:creationId xmlns:a16="http://schemas.microsoft.com/office/drawing/2014/main" id="{A1386E89-A54A-0993-0E5D-27B5ECF237AD}"/>
              </a:ext>
            </a:extLst>
          </p:cNvPr>
          <p:cNvSpPr/>
          <p:nvPr/>
        </p:nvSpPr>
        <p:spPr>
          <a:xfrm>
            <a:off x="7544784" y="2996953"/>
            <a:ext cx="4638919" cy="59213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fr-FR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Relevés en 2016</a:t>
            </a:r>
            <a:endParaRPr lang="fr-FR" b="1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1AEF8228-2A53-001C-9688-BC3C6BD9397C}"/>
              </a:ext>
            </a:extLst>
          </p:cNvPr>
          <p:cNvSpPr/>
          <p:nvPr/>
        </p:nvSpPr>
        <p:spPr>
          <a:xfrm>
            <a:off x="4088397" y="5229200"/>
            <a:ext cx="4608512" cy="14401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fr-FR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Consommations d’énergie</a:t>
            </a:r>
            <a:endParaRPr lang="fr-FR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fr-FR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Emissions de CO2</a:t>
            </a:r>
            <a:endParaRPr lang="fr-FR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A181B0BB-BFEB-E454-EA3F-1CABE36448B3}"/>
              </a:ext>
            </a:extLst>
          </p:cNvPr>
          <p:cNvCxnSpPr/>
          <p:nvPr/>
        </p:nvCxnSpPr>
        <p:spPr>
          <a:xfrm>
            <a:off x="9950288" y="2564904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DDE56C29-FCE9-47D3-520B-A9534B9F86EE}"/>
              </a:ext>
            </a:extLst>
          </p:cNvPr>
          <p:cNvCxnSpPr/>
          <p:nvPr/>
        </p:nvCxnSpPr>
        <p:spPr>
          <a:xfrm>
            <a:off x="9964549" y="4941168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B96E5172-296A-5A3A-5841-D48763AEFF49}"/>
              </a:ext>
            </a:extLst>
          </p:cNvPr>
          <p:cNvCxnSpPr/>
          <p:nvPr/>
        </p:nvCxnSpPr>
        <p:spPr>
          <a:xfrm>
            <a:off x="9959912" y="3645024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71D7C280-C8BC-00FF-0BAF-EFD7E6CE6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767" y="0"/>
            <a:ext cx="2629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2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577C64-1714-12A0-6FC0-65539FB1B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78" y="0"/>
            <a:ext cx="9304421" cy="6858000"/>
          </a:xfrm>
        </p:spPr>
        <p:txBody>
          <a:bodyPr/>
          <a:lstStyle/>
          <a:p>
            <a:pPr marL="0" indent="0">
              <a:buNone/>
            </a:pPr>
            <a:r>
              <a:rPr lang="fr-FR" sz="32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II. Exploration</a:t>
            </a:r>
            <a:r>
              <a:rPr lang="fr-FR" sz="3200" b="1" kern="0" dirty="0">
                <a:solidFill>
                  <a:schemeClr val="accent1"/>
                </a:solidFill>
                <a:latin typeface="Calibri" panose="020F0502020204030204" pitchFamily="34" charset="0"/>
                <a:ea typeface="Lato-Regular"/>
                <a:cs typeface="Calibri" panose="020F0502020204030204" pitchFamily="34" charset="0"/>
              </a:rPr>
              <a:t> et nettoyage du dataset.</a:t>
            </a:r>
          </a:p>
          <a:p>
            <a:pPr marL="0" indent="0">
              <a:buNone/>
            </a:pPr>
            <a:r>
              <a:rPr lang="fr-FR" sz="3200" b="1" kern="0" dirty="0">
                <a:solidFill>
                  <a:schemeClr val="accent1"/>
                </a:solidFill>
                <a:latin typeface="Calibri" panose="020F0502020204030204" pitchFamily="34" charset="0"/>
                <a:ea typeface="Lato-Regular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r>
              <a:rPr lang="fr-FR" b="1" kern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II-1 </a:t>
            </a:r>
            <a:r>
              <a:rPr lang="fr-FR" sz="24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Exploration du Dataset.</a:t>
            </a:r>
          </a:p>
          <a:p>
            <a:pPr marL="0" indent="0">
              <a:buNone/>
            </a:pPr>
            <a:endParaRPr lang="fr-FR" sz="24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400" b="1" kern="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Présentation du dataset.</a:t>
            </a:r>
          </a:p>
          <a:p>
            <a:pPr marL="0" indent="0">
              <a:buNone/>
            </a:pPr>
            <a:endParaRPr lang="fr-FR" sz="2400" b="1" kern="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fr-FR" b="1" kern="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/>
              <a:t> 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5691575F-D7C0-19E3-43A9-7BD48F0E5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926296"/>
              </p:ext>
            </p:extLst>
          </p:nvPr>
        </p:nvGraphicFramePr>
        <p:xfrm>
          <a:off x="2958162" y="3336007"/>
          <a:ext cx="9143999" cy="223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776">
                  <a:extLst>
                    <a:ext uri="{9D8B030D-6E8A-4147-A177-3AD203B41FA5}">
                      <a16:colId xmlns:a16="http://schemas.microsoft.com/office/drawing/2014/main" val="2166176057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26678703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92428420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57282809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439350748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721128097"/>
                    </a:ext>
                  </a:extLst>
                </a:gridCol>
                <a:gridCol w="1187623">
                  <a:extLst>
                    <a:ext uri="{9D8B030D-6E8A-4147-A177-3AD203B41FA5}">
                      <a16:colId xmlns:a16="http://schemas.microsoft.com/office/drawing/2014/main" val="115184795"/>
                    </a:ext>
                  </a:extLst>
                </a:gridCol>
              </a:tblGrid>
              <a:tr h="12627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kern="100" cap="all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Dataset</a:t>
                      </a:r>
                      <a:endParaRPr lang="fr-FR" sz="1400" b="1" kern="100" cap="all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350" b="1" kern="100" cap="all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Lignes</a:t>
                      </a:r>
                      <a:endParaRPr lang="fr-FR" sz="1350" b="1" kern="100" cap="all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kern="100" cap="all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Colonnes</a:t>
                      </a:r>
                      <a:endParaRPr lang="fr-FR" sz="1400" b="1" kern="100" cap="all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kern="100" cap="all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Taux de remplissage</a:t>
                      </a:r>
                      <a:endParaRPr lang="fr-FR" sz="1400" b="1" kern="100" cap="all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kern="100" cap="all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Taux de valeurs manquantes</a:t>
                      </a:r>
                      <a:endParaRPr lang="fr-FR" sz="1400" b="1" kern="100" cap="all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kern="100" cap="all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Bâtiments résidentiels</a:t>
                      </a:r>
                      <a:endParaRPr lang="fr-FR" sz="1400" b="1" kern="100" cap="all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kern="100" cap="all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Bâtiments non résidentiels</a:t>
                      </a:r>
                      <a:endParaRPr lang="fr-FR" sz="1400" b="1" kern="100" cap="all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2964604"/>
                  </a:ext>
                </a:extLst>
              </a:tr>
              <a:tr h="9694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12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200" b="1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2016_Building_Energy_Benchmarking</a:t>
                      </a:r>
                      <a:endParaRPr lang="fr-FR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endParaRPr lang="fr-FR" sz="1800" b="1" kern="0" cap="all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fr-FR" sz="1800" b="1" kern="0" cap="all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3376</a:t>
                      </a:r>
                      <a:endParaRPr lang="fr-FR" sz="1800" kern="100" cap="all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1800" b="1" kern="100" cap="all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1" kern="100" cap="all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46</a:t>
                      </a:r>
                      <a:endParaRPr lang="fr-FR" sz="1800" kern="100" cap="all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fr-FR" sz="1800" b="1" kern="100" cap="all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fr-FR" sz="1800" b="1" kern="100" cap="all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87.15%</a:t>
                      </a:r>
                      <a:endParaRPr lang="fr-FR" sz="1800" kern="100" cap="all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1800" b="1" kern="100" cap="all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800" b="1" kern="100" cap="all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12,85%</a:t>
                      </a:r>
                      <a:endParaRPr lang="fr-FR" sz="1800" kern="100" cap="all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fr-FR" sz="1800" b="1" kern="100" cap="all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fr-FR" sz="1800" b="1" kern="100" cap="all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1708</a:t>
                      </a:r>
                      <a:endParaRPr lang="fr-FR" sz="1800" kern="100" cap="all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fr-FR" sz="1800" b="1" kern="100" cap="all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fr-FR" sz="1800" b="1" kern="100" cap="all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1668</a:t>
                      </a:r>
                      <a:endParaRPr lang="fr-FR" sz="1800" kern="100" cap="all" baseline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4959269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E38F4616-D244-CF81-87D2-6A1E7F482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2897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16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32154C-7156-7D81-2D19-8DAE7105A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4580" y="0"/>
            <a:ext cx="7703419" cy="6858000"/>
          </a:xfrm>
        </p:spPr>
        <p:txBody>
          <a:bodyPr/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Présentation des variables du dataset.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</a:p>
          <a:p>
            <a:pPr marL="0" indent="0">
              <a:buNone/>
            </a:pPr>
            <a:endParaRPr lang="fr-FR" b="1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8B67EAB0-CB4F-43D3-F907-86C67E57C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238725"/>
              </p:ext>
            </p:extLst>
          </p:nvPr>
        </p:nvGraphicFramePr>
        <p:xfrm>
          <a:off x="3044791" y="636606"/>
          <a:ext cx="9153625" cy="6203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7330">
                  <a:extLst>
                    <a:ext uri="{9D8B030D-6E8A-4147-A177-3AD203B41FA5}">
                      <a16:colId xmlns:a16="http://schemas.microsoft.com/office/drawing/2014/main" val="140168053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2196366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133268694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62288665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50043827"/>
                    </a:ext>
                  </a:extLst>
                </a:gridCol>
                <a:gridCol w="1403647">
                  <a:extLst>
                    <a:ext uri="{9D8B030D-6E8A-4147-A177-3AD203B41FA5}">
                      <a16:colId xmlns:a16="http://schemas.microsoft.com/office/drawing/2014/main" val="2245724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400" cap="all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Identification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cap="all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cap="all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cap="all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Informations générations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cap="all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ENERGIE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cap="all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590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OSEBuildingID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Address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BuildingType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YearBuilt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YearsENERGYSTARCertified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DefaultData</a:t>
                      </a:r>
                      <a:endParaRPr lang="fr-F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19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DataYear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City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PrimaryPropertyType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NumberofBuildings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ENERGYSTARScore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8234527"/>
                  </a:ext>
                </a:extLst>
              </a:tr>
              <a:tr h="351723"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PropertyName</a:t>
                      </a:r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State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PropertyGFAParking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NumberofFloors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SiteEUI</a:t>
                      </a:r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kBtu</a:t>
                      </a:r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sf</a:t>
                      </a:r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Compliancestatus</a:t>
                      </a:r>
                      <a:endParaRPr lang="fr-FR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0503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TaxParcelIdentificationNumber</a:t>
                      </a:r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ZipCode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PropertyGFABuilding</a:t>
                      </a:r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(s)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PropertyGFATotal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SiteEUIWN</a:t>
                      </a:r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kBtu</a:t>
                      </a:r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sf</a:t>
                      </a:r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Outlier</a:t>
                      </a:r>
                      <a:endParaRPr lang="fr-FR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6398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CouncilDistrict</a:t>
                      </a:r>
                      <a:endParaRPr lang="fr-FR" sz="1000" b="1" i="0" u="none" strike="noStrike" kern="1200" baseline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Code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ListOfAllPropertyUseTypes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SourceEUI</a:t>
                      </a:r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kBtu</a:t>
                      </a:r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sf</a:t>
                      </a:r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04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Latitude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LargestPropertyUseType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SourceEUIWN</a:t>
                      </a:r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kBtu</a:t>
                      </a:r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sf</a:t>
                      </a:r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90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Longitude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LargestPropertyUseTypeGFA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SiteEnergyUse</a:t>
                      </a:r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kBtu</a:t>
                      </a:r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25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Neighborhood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SecondLargestPropertyUseType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SiteEnergyUseWN</a:t>
                      </a:r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kBtu</a:t>
                      </a:r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160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SecondLargestPropertyUseTypeGFA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SteamUse</a:t>
                      </a:r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kBtu</a:t>
                      </a:r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046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ThirdLargestPropertyUseType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Electricity</a:t>
                      </a:r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(kWh)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34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ThirdLargestPropertyUseTypeGFA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Electricity</a:t>
                      </a:r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kBtu</a:t>
                      </a:r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591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NaturalGas(therms)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5100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NaturalGas(</a:t>
                      </a:r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kBtu</a:t>
                      </a:r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8046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TotalGHGEmissions</a:t>
                      </a:r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606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1" i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GHGEmissionsIntensity</a:t>
                      </a:r>
                      <a:r>
                        <a:rPr lang="fr-FR" sz="1000" b="1" i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903429"/>
                  </a:ext>
                </a:extLst>
              </a:tr>
            </a:tbl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AE839A54-563E-9C0D-FC2B-1DF6F6316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300308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89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694EF75-0CEA-7A58-39DA-12CF627F8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88092" y="0"/>
                <a:ext cx="8803907" cy="6858000"/>
              </a:xfrm>
            </p:spPr>
            <p:txBody>
              <a:bodyPr/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fr-FR" sz="2000" b="1" kern="100" dirty="0">
                    <a:solidFill>
                      <a:schemeClr val="accent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26 variables avec valeurs manquantes (NaN)</a:t>
                </a:r>
                <a:endParaRPr lang="fr-FR" sz="2000" kern="1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fr-FR" sz="2000" b="1" kern="100" dirty="0">
                    <a:solidFill>
                      <a:schemeClr val="accent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20 variables sans valeurs manquantes.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fr-FR" sz="2000" kern="1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fr-FR" sz="2400" b="1" kern="100" dirty="0">
                    <a:solidFill>
                      <a:schemeClr val="accent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II-2 Nettoyage du Dataset.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fr-FR" sz="2400" kern="1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fr-FR" sz="2000" b="1" kern="100" dirty="0">
                    <a:solidFill>
                      <a:schemeClr val="accent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Suppression des lignes correspondant aux bâtiments résidentiels(BuildingType)</a:t>
                </a:r>
                <a:endParaRPr lang="fr-FR" sz="2000" kern="1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fr-FR" sz="2000" b="1" kern="100" dirty="0">
                    <a:solidFill>
                      <a:schemeClr val="accent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Retenir les variables dont les NaN &lt; 50%</a:t>
                </a:r>
                <a:endParaRPr lang="fr-FR" sz="2000" kern="1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fr-FR" sz="2000" b="1" kern="100" dirty="0">
                    <a:solidFill>
                      <a:schemeClr val="accent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Imputation KNN de la variables ENERGYSTARScore (NaN = 25%)</a:t>
                </a:r>
                <a:endParaRPr lang="fr-FR" sz="2000" kern="1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fr-FR" sz="2000" b="1" kern="100" dirty="0">
                    <a:solidFill>
                      <a:schemeClr val="accent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Suppression des NaN </a:t>
                </a:r>
                <a14:m>
                  <m:oMath xmlns:m="http://schemas.openxmlformats.org/officeDocument/2006/math">
                    <m:r>
                      <a:rPr lang="fr-FR" sz="2000" b="1" i="1" kern="1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</m:oMath>
                </a14:m>
                <a:r>
                  <a:rPr lang="fr-FR" sz="2000" b="1" kern="100" dirty="0">
                    <a:solidFill>
                      <a:schemeClr val="accent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0.6% dans les des variables.</a:t>
                </a:r>
                <a:endParaRPr lang="fr-FR" sz="2000" kern="1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fr-FR" sz="2000" b="1" kern="100" dirty="0">
                    <a:solidFill>
                      <a:schemeClr val="accent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Suppression des variables énergétiques non normalisées par la météo(WN)</a:t>
                </a:r>
                <a:endParaRPr lang="fr-FR" sz="2000" kern="1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fr-FR" sz="2000" b="1" kern="100" dirty="0">
                    <a:solidFill>
                      <a:schemeClr val="accent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Suppression des variables redondantes:Electricity(kWh), NaturalGas(therms)</a:t>
                </a:r>
                <a:endParaRPr lang="fr-FR" sz="2000" kern="100" dirty="0">
                  <a:solidFill>
                    <a:schemeClr val="accent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fr-FR" sz="20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Suppression des variables non pertinentes pour notre étude.</a:t>
                </a:r>
                <a:r>
                  <a:rPr lang="fr-FR" sz="200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694EF75-0CEA-7A58-39DA-12CF627F8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88092" y="0"/>
                <a:ext cx="8803907" cy="6858000"/>
              </a:xfrm>
              <a:blipFill>
                <a:blip r:embed="rId2"/>
                <a:stretch>
                  <a:fillRect l="-1108" t="-356" r="-2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E2E7E7F7-240D-15CA-4724-9DF9E2DBA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3368842" cy="6477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D02015B-BDFB-2EB7-73D1-BFBB5B9DFEA9}"/>
              </a:ext>
            </a:extLst>
          </p:cNvPr>
          <p:cNvSpPr txBox="1"/>
          <p:nvPr/>
        </p:nvSpPr>
        <p:spPr>
          <a:xfrm>
            <a:off x="0" y="6477000"/>
            <a:ext cx="33688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4" tooltip="http://commons.wikimedia.org/wiki/file:university_of_washington,_seattle,_wa.jpg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5" tooltip="https://creativecommons.org/licenses/by-sa/3.0/"/>
              </a:rPr>
              <a:t>CC BY-SA</a:t>
            </a:r>
            <a:endParaRPr lang="fr-FR" sz="900"/>
          </a:p>
        </p:txBody>
      </p:sp>
    </p:spTree>
    <p:extLst>
      <p:ext uri="{BB962C8B-B14F-4D97-AF65-F5344CB8AC3E}">
        <p14:creationId xmlns:p14="http://schemas.microsoft.com/office/powerpoint/2010/main" val="1660951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C425A2-D6B9-70B8-2954-561D37882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968" y="0"/>
            <a:ext cx="8775032" cy="6858000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48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III-Feature Engineering</a:t>
            </a:r>
            <a:endParaRPr lang="fr-FR" sz="14800" kern="1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28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III-1 Définition des nouvelles variables.</a:t>
            </a:r>
            <a:endParaRPr lang="fr-FR" sz="12800" b="1" kern="1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80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Âgebâtiment = DataYear – YearBuilt,</a:t>
            </a:r>
            <a:endParaRPr lang="fr-FR" sz="8000" b="1" kern="1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80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out_clas = LOW</a:t>
            </a:r>
            <a:endParaRPr lang="fr-FR" sz="8000" b="1" kern="1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88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III-2 Variables créées pour fortes corrélations entre variables numériques.</a:t>
            </a:r>
            <a:endParaRPr lang="fr-FR" sz="8800" b="1" kern="1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80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GFABuildingRate = PropertyGFABuilding(s)/PropertyGFATotal</a:t>
            </a:r>
            <a:endParaRPr lang="fr-FR" sz="8000" b="1" kern="1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80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GFAParkingRate = PropertyGFAParking/PropertyGFATotal</a:t>
            </a:r>
            <a:endParaRPr lang="fr-FR" sz="8000" b="1" kern="1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80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GFAPerBuilding = PropertyGFATotal/</a:t>
            </a:r>
            <a:r>
              <a:rPr lang="en-US" sz="80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NumberofBuildings</a:t>
            </a:r>
            <a:endParaRPr lang="fr-FR" sz="8000" b="1" kern="1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80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GFAPerFloor = PropertyGFATotal/</a:t>
            </a:r>
            <a:r>
              <a:rPr lang="en-US" sz="80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NumberofFloors</a:t>
            </a:r>
            <a:endParaRPr lang="fr-FR" sz="8000" b="1" kern="1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8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Harvesine:</a:t>
            </a:r>
            <a:r>
              <a:rPr lang="fr-FR" sz="80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Calcule des distances au centre de Seattle pour chaque point.</a:t>
            </a:r>
            <a:endParaRPr lang="fr-FR" sz="8000" b="1" kern="1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Clr>
                <a:schemeClr val="accent2"/>
              </a:buClr>
              <a:buNone/>
            </a:pPr>
            <a:r>
              <a:rPr lang="fr-FR" sz="80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III-3 Feature restant pour la modélisation: 21.</a:t>
            </a:r>
          </a:p>
          <a:p>
            <a:pPr>
              <a:lnSpc>
                <a:spcPct val="107000"/>
              </a:lnSpc>
              <a:spcAft>
                <a:spcPts val="8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8000" b="1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26 variables avec valeurs manquantes (NaN)</a:t>
            </a:r>
            <a:endParaRPr lang="fr-FR" sz="8000" b="1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8000" b="1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 variables sans valeurs manquantes.</a:t>
            </a:r>
            <a:endParaRPr lang="fr-FR" sz="8000" b="1" kern="1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b="1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401586-027D-24DD-CE20-A0A1C192A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3378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06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BBAF19-AFAF-26DB-B26B-2D4F14530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48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IV-</a:t>
            </a:r>
            <a:r>
              <a:rPr lang="fr-FR" sz="4800" b="1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Analyse</a:t>
            </a:r>
            <a:r>
              <a:rPr lang="fr-FR" sz="48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 Features </a:t>
            </a:r>
            <a:endParaRPr lang="fr-FR" sz="4800" kern="1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IV-1 Numerical Feature</a:t>
            </a:r>
            <a:r>
              <a:rPr lang="fr-FR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>
              <a:lnSpc>
                <a:spcPct val="107000"/>
              </a:lnSpc>
              <a:spcAft>
                <a:spcPts val="8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000" b="1" kern="1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Corrélation linéaire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7B60F7-E477-2001-8D13-606E4A099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802"/>
            <a:ext cx="12192001" cy="495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35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354717-3B1E-DE02-85A1-2B42537F7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0"/>
            <a:ext cx="6019800" cy="6858000"/>
          </a:xfrm>
        </p:spPr>
        <p:txBody>
          <a:bodyPr/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Années de construction.</a:t>
            </a:r>
            <a:r>
              <a:rPr lang="fr-FR" dirty="0"/>
              <a:t>	 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B4ECCEB-4BB9-6725-D256-08C93275E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1175" y="0"/>
            <a:ext cx="7074567" cy="6858000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Âges des bâtiments.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FC6EBD1-ED87-33B7-ECB2-58CBF1E5D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259" y="620688"/>
            <a:ext cx="6631806" cy="623731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394DE3B-2CD0-F61E-48F8-5F3AECB1D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3" y="620688"/>
            <a:ext cx="6518453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217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1255</Words>
  <Application>Microsoft Office PowerPoint</Application>
  <PresentationFormat>Grand écran</PresentationFormat>
  <Paragraphs>398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Symbol</vt:lpstr>
      <vt:lpstr>Wingdings</vt:lpstr>
      <vt:lpstr>Thème Office</vt:lpstr>
      <vt:lpstr>Projet4: Anticipez les besoins en consommation électrique de bâtiments.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IV-2 Categorical Feature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VI-3-2 Importance des Features dans la Consommation d’Énergie.</vt:lpstr>
      <vt:lpstr>Présentation PowerPoint</vt:lpstr>
      <vt:lpstr>Présentation PowerPoint</vt:lpstr>
      <vt:lpstr>VI-4-2 Importance des Features dans la Consommation d’Energie.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Projet4: Anticipez les besoins en consommation électrique de bâtiments.</dc:title>
  <dc:creator>NADIA YEBEL</dc:creator>
  <cp:lastModifiedBy>NADIA YEBEL</cp:lastModifiedBy>
  <cp:revision>77</cp:revision>
  <dcterms:created xsi:type="dcterms:W3CDTF">2023-04-17T22:37:53Z</dcterms:created>
  <dcterms:modified xsi:type="dcterms:W3CDTF">2023-04-26T23:48:01Z</dcterms:modified>
</cp:coreProperties>
</file>